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0" d="100"/>
          <a:sy n="50" d="100"/>
        </p:scale>
        <p:origin x="-893"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0D76E0-B364-4710-A0BB-D85391553DB2}" type="datetimeFigureOut">
              <a:rPr lang="en-US" smtClean="0"/>
              <a:pPr/>
              <a:t>4/16/2009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DFBE2AA-7F91-40D0-A04D-8759C1A5C4C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77BEB8-82DC-40F9-8BE4-CF1CF2F8F630}" type="datetimeFigureOut">
              <a:rPr lang="en-US" smtClean="0"/>
              <a:pPr/>
              <a:t>4/16/2009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7BEB8-82DC-40F9-8BE4-CF1CF2F8F630}" type="datetimeFigureOut">
              <a:rPr lang="en-US" smtClean="0"/>
              <a:pPr/>
              <a:t>4/16/2009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7BEB8-82DC-40F9-8BE4-CF1CF2F8F630}" type="datetimeFigureOut">
              <a:rPr lang="en-US" smtClean="0"/>
              <a:pPr/>
              <a:t>4/16/2009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77BEB8-82DC-40F9-8BE4-CF1CF2F8F630}" type="datetimeFigureOut">
              <a:rPr lang="en-US" smtClean="0"/>
              <a:pPr/>
              <a:t>4/16/2009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77BEB8-82DC-40F9-8BE4-CF1CF2F8F630}" type="datetimeFigureOut">
              <a:rPr lang="en-US" smtClean="0"/>
              <a:pPr/>
              <a:t>4/16/2009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77BEB8-82DC-40F9-8BE4-CF1CF2F8F630}" type="datetimeFigureOut">
              <a:rPr lang="en-US" smtClean="0"/>
              <a:pPr/>
              <a:t>4/16/2009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77BEB8-82DC-40F9-8BE4-CF1CF2F8F630}" type="datetimeFigureOut">
              <a:rPr lang="en-US" smtClean="0"/>
              <a:pPr/>
              <a:t>4/16/2009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77BEB8-82DC-40F9-8BE4-CF1CF2F8F630}" type="datetimeFigureOut">
              <a:rPr lang="en-US" smtClean="0"/>
              <a:pPr/>
              <a:t>4/16/2009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77BEB8-82DC-40F9-8BE4-CF1CF2F8F630}" type="datetimeFigureOut">
              <a:rPr lang="en-US" smtClean="0"/>
              <a:pPr/>
              <a:t>4/16/2009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77BEB8-82DC-40F9-8BE4-CF1CF2F8F630}" type="datetimeFigureOut">
              <a:rPr lang="en-US" smtClean="0"/>
              <a:pPr/>
              <a:t>4/16/2009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77BEB8-82DC-40F9-8BE4-CF1CF2F8F630}" type="datetimeFigureOut">
              <a:rPr lang="en-US" smtClean="0"/>
              <a:pPr/>
              <a:t>4/16/2009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08B9838-56AB-43D3-8BD5-3FDEF18A82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77BEB8-82DC-40F9-8BE4-CF1CF2F8F630}" type="datetimeFigureOut">
              <a:rPr lang="en-US" smtClean="0"/>
              <a:pPr/>
              <a:t>4/16/2009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08B9838-56AB-43D3-8BD5-3FDEF18A82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package" Target="../embeddings/Word_2007_Document1.docx"/><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package" Target="../embeddings/Word_2007_Document2.docx"/></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CIVIL WAR /Virginia Divided</a:t>
            </a:r>
            <a:endParaRPr lang="en-US" dirty="0"/>
          </a:p>
        </p:txBody>
      </p:sp>
      <p:sp>
        <p:nvSpPr>
          <p:cNvPr id="3" name="Subtitle 2"/>
          <p:cNvSpPr>
            <a:spLocks noGrp="1"/>
          </p:cNvSpPr>
          <p:nvPr>
            <p:ph type="subTitle" idx="1"/>
          </p:nvPr>
        </p:nvSpPr>
        <p:spPr/>
        <p:txBody>
          <a:bodyPr>
            <a:noAutofit/>
          </a:bodyPr>
          <a:lstStyle/>
          <a:p>
            <a:r>
              <a:rPr lang="en-US" sz="5400" dirty="0" smtClean="0"/>
              <a:t>Unit Presentation</a:t>
            </a:r>
          </a:p>
          <a:p>
            <a:r>
              <a:rPr lang="en-US" sz="3600" dirty="0" smtClean="0"/>
              <a:t>Floy S. Bunning</a:t>
            </a:r>
            <a:endParaRPr lang="en-US" sz="36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Summary</a:t>
            </a:r>
            <a:endParaRPr lang="en-US" dirty="0"/>
          </a:p>
        </p:txBody>
      </p:sp>
      <p:sp>
        <p:nvSpPr>
          <p:cNvPr id="5" name="TextBox 4"/>
          <p:cNvSpPr txBox="1"/>
          <p:nvPr/>
        </p:nvSpPr>
        <p:spPr>
          <a:xfrm>
            <a:off x="1600200" y="2743200"/>
            <a:ext cx="6400800" cy="3416320"/>
          </a:xfrm>
          <a:prstGeom prst="rect">
            <a:avLst/>
          </a:prstGeom>
          <a:noFill/>
        </p:spPr>
        <p:txBody>
          <a:bodyPr wrap="square" rtlCol="0">
            <a:spAutoFit/>
          </a:bodyPr>
          <a:lstStyle/>
          <a:p>
            <a:r>
              <a:rPr lang="en-US" dirty="0"/>
              <a:t>Our published newspaper will allow the students to gain an understanding of </a:t>
            </a:r>
            <a:r>
              <a:rPr lang="en-US" dirty="0" smtClean="0"/>
              <a:t>the cause </a:t>
            </a:r>
            <a:r>
              <a:rPr lang="en-US" dirty="0"/>
              <a:t>and effect relationships in connection with the role of Virginia in the Civil War.  The student will draw conclusions and make generalizations about the role of Virginia in the Civil War and will give the students an opportunity to explore specific Virginians and know what their role was in the Civil War.  </a:t>
            </a:r>
            <a:endParaRPr lang="en-US" dirty="0" smtClean="0"/>
          </a:p>
          <a:p>
            <a:endParaRPr lang="en-US" dirty="0"/>
          </a:p>
          <a:p>
            <a:r>
              <a:rPr lang="en-US" dirty="0" smtClean="0"/>
              <a:t>Student </a:t>
            </a:r>
            <a:r>
              <a:rPr lang="en-US" dirty="0"/>
              <a:t>synthesize Civil War information by publishing an old time newspaper.   </a:t>
            </a:r>
            <a:r>
              <a:rPr lang="en-US" dirty="0" smtClean="0"/>
              <a:t>         </a:t>
            </a:r>
          </a:p>
          <a:p>
            <a:endParaRPr lang="en-US" dirty="0" smtClean="0"/>
          </a:p>
          <a:p>
            <a:r>
              <a:rPr lang="en-US" dirty="0" smtClean="0"/>
              <a:t>			</a:t>
            </a:r>
            <a:endParaRPr lang="en-US" dirty="0"/>
          </a:p>
          <a:p>
            <a:endParaRPr lang="en-US" dirty="0"/>
          </a:p>
        </p:txBody>
      </p:sp>
      <p:graphicFrame>
        <p:nvGraphicFramePr>
          <p:cNvPr id="4" name="Object 3"/>
          <p:cNvGraphicFramePr>
            <a:graphicFrameLocks noChangeAspect="1"/>
          </p:cNvGraphicFramePr>
          <p:nvPr/>
        </p:nvGraphicFramePr>
        <p:xfrm>
          <a:off x="1752600" y="5410200"/>
          <a:ext cx="914400" cy="609600"/>
        </p:xfrm>
        <a:graphic>
          <a:graphicData uri="http://schemas.openxmlformats.org/presentationml/2006/ole">
            <p:oleObj spid="_x0000_s4097" name="Document" showAsIcon="1" r:id="rId3" imgW="914400" imgH="792360" progId="Word.Document.12">
              <p:embed/>
            </p:oleObj>
          </a:graphicData>
        </a:graphic>
      </p:graphicFrame>
      <p:graphicFrame>
        <p:nvGraphicFramePr>
          <p:cNvPr id="6" name="Object 5"/>
          <p:cNvGraphicFramePr>
            <a:graphicFrameLocks noChangeAspect="1"/>
          </p:cNvGraphicFramePr>
          <p:nvPr/>
        </p:nvGraphicFramePr>
        <p:xfrm>
          <a:off x="2667000" y="5410200"/>
          <a:ext cx="914400" cy="792163"/>
        </p:xfrm>
        <a:graphic>
          <a:graphicData uri="http://schemas.openxmlformats.org/presentationml/2006/ole">
            <p:oleObj spid="_x0000_s4098" name="Document" showAsIcon="1" r:id="rId4" imgW="914400" imgH="792360" progId="Word.Document.12">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2000" y="762000"/>
            <a:ext cx="7315200" cy="646331"/>
          </a:xfrm>
          <a:prstGeom prst="rect">
            <a:avLst/>
          </a:prstGeom>
          <a:noFill/>
        </p:spPr>
        <p:txBody>
          <a:bodyPr wrap="square" rtlCol="0">
            <a:spAutoFit/>
          </a:bodyPr>
          <a:lstStyle/>
          <a:p>
            <a:pPr algn="ctr"/>
            <a:r>
              <a:rPr lang="en-US" sz="3600" dirty="0" smtClean="0"/>
              <a:t>Curriculum-Framing Questions</a:t>
            </a:r>
          </a:p>
        </p:txBody>
      </p:sp>
      <p:sp>
        <p:nvSpPr>
          <p:cNvPr id="4" name="TextBox 3"/>
          <p:cNvSpPr txBox="1"/>
          <p:nvPr/>
        </p:nvSpPr>
        <p:spPr>
          <a:xfrm>
            <a:off x="914400" y="2514600"/>
            <a:ext cx="7315200" cy="3046988"/>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r>
              <a:rPr lang="en-US" sz="1400" dirty="0" smtClean="0"/>
              <a:t>What </a:t>
            </a:r>
            <a:r>
              <a:rPr lang="en-US" sz="1400" dirty="0"/>
              <a:t>conflicts developed between the northern and southern states in the years following the American </a:t>
            </a:r>
            <a:r>
              <a:rPr lang="en-US" sz="1400" dirty="0" smtClean="0"/>
              <a:t>Revolution that </a:t>
            </a:r>
            <a:r>
              <a:rPr lang="en-US" sz="1400" dirty="0"/>
              <a:t>led to the Civil War? </a:t>
            </a:r>
          </a:p>
          <a:p>
            <a:endParaRPr lang="en-US" sz="1400" dirty="0"/>
          </a:p>
          <a:p>
            <a:r>
              <a:rPr lang="en-US" sz="1400" dirty="0" smtClean="0"/>
              <a:t>Why </a:t>
            </a:r>
            <a:r>
              <a:rPr lang="en-US" sz="1400" dirty="0"/>
              <a:t>did Virginia secede from the Union? </a:t>
            </a:r>
          </a:p>
          <a:p>
            <a:endParaRPr lang="en-US" sz="1400" dirty="0" smtClean="0"/>
          </a:p>
          <a:p>
            <a:r>
              <a:rPr lang="en-US" sz="1400" dirty="0" smtClean="0"/>
              <a:t>How </a:t>
            </a:r>
            <a:r>
              <a:rPr lang="en-US" sz="1400" dirty="0"/>
              <a:t>did West Virginia become a state? 	</a:t>
            </a:r>
          </a:p>
          <a:p>
            <a:endParaRPr lang="en-US" dirty="0"/>
          </a:p>
        </p:txBody>
      </p:sp>
      <p:sp>
        <p:nvSpPr>
          <p:cNvPr id="5" name="TextBox 4"/>
          <p:cNvSpPr txBox="1"/>
          <p:nvPr/>
        </p:nvSpPr>
        <p:spPr>
          <a:xfrm>
            <a:off x="1143000" y="2057400"/>
            <a:ext cx="3581400" cy="1877437"/>
          </a:xfrm>
          <a:prstGeom prst="rect">
            <a:avLst/>
          </a:prstGeom>
          <a:noFill/>
        </p:spPr>
        <p:txBody>
          <a:bodyPr wrap="square" rtlCol="0">
            <a:spAutoFit/>
          </a:bodyPr>
          <a:lstStyle/>
          <a:p>
            <a:endParaRPr lang="en-US" sz="3200" dirty="0" smtClean="0"/>
          </a:p>
          <a:p>
            <a:endParaRPr lang="en-US" sz="3200" dirty="0" smtClean="0"/>
          </a:p>
          <a:p>
            <a:endParaRPr lang="en-US" sz="3200" dirty="0" smtClean="0"/>
          </a:p>
          <a:p>
            <a:r>
              <a:rPr lang="en-US" sz="2000" dirty="0" smtClean="0"/>
              <a:t>Content Questions</a:t>
            </a:r>
            <a:endParaRPr lang="en-US" sz="2000" dirty="0"/>
          </a:p>
        </p:txBody>
      </p:sp>
      <p:sp>
        <p:nvSpPr>
          <p:cNvPr id="6" name="TextBox 5"/>
          <p:cNvSpPr txBox="1"/>
          <p:nvPr/>
        </p:nvSpPr>
        <p:spPr>
          <a:xfrm>
            <a:off x="838200" y="1752600"/>
            <a:ext cx="2488821" cy="615553"/>
          </a:xfrm>
          <a:prstGeom prst="rect">
            <a:avLst/>
          </a:prstGeom>
          <a:noFill/>
        </p:spPr>
        <p:txBody>
          <a:bodyPr wrap="square" rtlCol="0">
            <a:spAutoFit/>
          </a:bodyPr>
          <a:lstStyle/>
          <a:p>
            <a:r>
              <a:rPr lang="en-US" sz="2000" dirty="0" smtClean="0"/>
              <a:t>     Essential Question</a:t>
            </a:r>
          </a:p>
          <a:p>
            <a:r>
              <a:rPr lang="en-US" sz="1400" dirty="0" smtClean="0"/>
              <a:t>  Is war necessary?  </a:t>
            </a:r>
            <a:endParaRPr lang="en-US" sz="1400" dirty="0"/>
          </a:p>
        </p:txBody>
      </p:sp>
      <p:sp>
        <p:nvSpPr>
          <p:cNvPr id="8" name="TextBox 7"/>
          <p:cNvSpPr txBox="1"/>
          <p:nvPr/>
        </p:nvSpPr>
        <p:spPr>
          <a:xfrm>
            <a:off x="914400" y="2514600"/>
            <a:ext cx="4493946" cy="830997"/>
          </a:xfrm>
          <a:prstGeom prst="rect">
            <a:avLst/>
          </a:prstGeom>
          <a:noFill/>
        </p:spPr>
        <p:txBody>
          <a:bodyPr wrap="square" rtlCol="0">
            <a:spAutoFit/>
          </a:bodyPr>
          <a:lstStyle/>
          <a:p>
            <a:r>
              <a:rPr lang="en-US" dirty="0" smtClean="0"/>
              <a:t>     </a:t>
            </a:r>
            <a:r>
              <a:rPr lang="en-US" sz="2000" dirty="0" smtClean="0"/>
              <a:t>Unit Questions</a:t>
            </a:r>
          </a:p>
          <a:p>
            <a:r>
              <a:rPr lang="en-US" sz="1400" dirty="0" smtClean="0"/>
              <a:t>What major Civil War battles were fought in Virginia?</a:t>
            </a:r>
          </a:p>
          <a:p>
            <a:r>
              <a:rPr lang="en-US" sz="1400" dirty="0" smtClean="0"/>
              <a:t>Who were some of the leaders of the Civil War?</a:t>
            </a:r>
            <a:endParaRPr lang="en-US"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838200"/>
            <a:ext cx="8107462" cy="3200876"/>
          </a:xfrm>
          <a:prstGeom prst="rect">
            <a:avLst/>
          </a:prstGeom>
          <a:noFill/>
        </p:spPr>
        <p:txBody>
          <a:bodyPr wrap="square" rtlCol="0">
            <a:spAutoFit/>
          </a:bodyPr>
          <a:lstStyle/>
          <a:p>
            <a:r>
              <a:rPr lang="en-US" sz="2000" dirty="0" smtClean="0"/>
              <a:t>                                                        Civil War Project</a:t>
            </a:r>
          </a:p>
          <a:p>
            <a:endParaRPr lang="en-US" dirty="0" smtClean="0"/>
          </a:p>
          <a:p>
            <a:endParaRPr lang="en-US" dirty="0" smtClean="0"/>
          </a:p>
          <a:p>
            <a:endParaRPr lang="en-US" dirty="0" smtClean="0"/>
          </a:p>
          <a:p>
            <a:r>
              <a:rPr lang="en-US" sz="1600" dirty="0" smtClean="0"/>
              <a:t>This project will help my students develop 21</a:t>
            </a:r>
            <a:r>
              <a:rPr lang="en-US" sz="1600" baseline="30000" dirty="0" smtClean="0"/>
              <a:t>st</a:t>
            </a:r>
            <a:r>
              <a:rPr lang="en-US" sz="1600" dirty="0" smtClean="0"/>
              <a:t> century skills by:</a:t>
            </a:r>
          </a:p>
          <a:p>
            <a:pPr>
              <a:buFont typeface="Arial" pitchFamily="34" charset="0"/>
              <a:buChar char="•"/>
            </a:pPr>
            <a:endParaRPr lang="en-US" sz="1600" dirty="0" smtClean="0"/>
          </a:p>
          <a:p>
            <a:pPr>
              <a:buFont typeface="Arial" pitchFamily="34" charset="0"/>
              <a:buChar char="•"/>
            </a:pPr>
            <a:r>
              <a:rPr lang="en-US" sz="1600" dirty="0" smtClean="0"/>
              <a:t>  Collaborating with peers</a:t>
            </a:r>
          </a:p>
          <a:p>
            <a:pPr>
              <a:buFont typeface="Arial" pitchFamily="34" charset="0"/>
              <a:buChar char="•"/>
            </a:pPr>
            <a:r>
              <a:rPr lang="en-US" sz="1600" dirty="0" smtClean="0"/>
              <a:t>  Collecting and analyzing data </a:t>
            </a:r>
          </a:p>
          <a:p>
            <a:pPr>
              <a:buFont typeface="Arial" pitchFamily="34" charset="0"/>
              <a:buChar char="•"/>
            </a:pPr>
            <a:r>
              <a:rPr lang="en-US" sz="1600" dirty="0" smtClean="0"/>
              <a:t>  Drawing conclusions</a:t>
            </a:r>
          </a:p>
          <a:p>
            <a:pPr>
              <a:buFont typeface="Arial" pitchFamily="34" charset="0"/>
              <a:buChar char="•"/>
            </a:pPr>
            <a:r>
              <a:rPr lang="en-US" sz="1600" dirty="0" smtClean="0"/>
              <a:t>  Communicating  their ideas and findings to others</a:t>
            </a:r>
          </a:p>
          <a:p>
            <a:pPr>
              <a:buFont typeface="Arial" pitchFamily="34" charset="0"/>
              <a:buChar char="•"/>
            </a:pPr>
            <a:r>
              <a:rPr lang="en-US" sz="1600" dirty="0" smtClean="0"/>
              <a:t>   Asking and refining questions</a:t>
            </a:r>
          </a:p>
          <a:p>
            <a:pPr>
              <a:buFont typeface="Arial" pitchFamily="34" charset="0"/>
              <a:buChar char="•"/>
            </a:pPr>
            <a:r>
              <a:rPr lang="en-US" sz="1600" dirty="0" smtClean="0"/>
              <a:t>   Creating and publishing a newspaper</a:t>
            </a:r>
            <a:endParaRPr lang="en-US" sz="1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533400"/>
            <a:ext cx="8382000" cy="5293757"/>
          </a:xfrm>
          <a:prstGeom prst="rect">
            <a:avLst/>
          </a:prstGeom>
          <a:noFill/>
        </p:spPr>
        <p:txBody>
          <a:bodyPr wrap="square" rtlCol="0">
            <a:spAutoFit/>
          </a:bodyPr>
          <a:lstStyle/>
          <a:p>
            <a:pPr marL="342900" indent="-342900"/>
            <a:r>
              <a:rPr lang="en-US" dirty="0" smtClean="0"/>
              <a:t>		       Gauging</a:t>
            </a:r>
            <a:r>
              <a:rPr lang="en-US" sz="2000" dirty="0" smtClean="0"/>
              <a:t> Student Needs Assessment</a:t>
            </a:r>
          </a:p>
          <a:p>
            <a:pPr marL="342900" indent="-342900"/>
            <a:endParaRPr lang="en-US" sz="2000" dirty="0" smtClean="0"/>
          </a:p>
          <a:p>
            <a:pPr marL="457200" indent="-457200"/>
            <a:r>
              <a:rPr lang="en-US" sz="1400" dirty="0" smtClean="0"/>
              <a:t>Purpose of the assessment</a:t>
            </a:r>
          </a:p>
          <a:p>
            <a:pPr marL="457200" indent="-457200"/>
            <a:r>
              <a:rPr lang="en-US" sz="1400" dirty="0" smtClean="0"/>
              <a:t>	</a:t>
            </a:r>
            <a:r>
              <a:rPr lang="en-US" sz="1200" dirty="0" smtClean="0"/>
              <a:t>To gather information about what students already know and what they wonder about the Civil War.</a:t>
            </a:r>
          </a:p>
          <a:p>
            <a:pPr marL="457200" indent="-457200">
              <a:buFont typeface="+mj-lt"/>
              <a:buAutoNum type="arabicPeriod"/>
            </a:pPr>
            <a:endParaRPr lang="en-US" sz="1400" dirty="0" smtClean="0"/>
          </a:p>
          <a:p>
            <a:pPr marL="457200" indent="-457200"/>
            <a:r>
              <a:rPr lang="en-US" sz="1400" dirty="0" smtClean="0"/>
              <a:t>What I want to learn from my students?</a:t>
            </a:r>
          </a:p>
          <a:p>
            <a:pPr marL="457200" indent="-457200"/>
            <a:r>
              <a:rPr lang="en-US" sz="1400" dirty="0" smtClean="0"/>
              <a:t>            I want to find out what they already know about the Unit Questions and what they know about publishing a newspaper.</a:t>
            </a:r>
          </a:p>
          <a:p>
            <a:pPr marL="457200" indent="-457200">
              <a:buFont typeface="+mj-lt"/>
              <a:buAutoNum type="arabicPeriod"/>
            </a:pPr>
            <a:endParaRPr lang="en-US" sz="1400" dirty="0" smtClean="0"/>
          </a:p>
          <a:p>
            <a:pPr marL="457200" indent="-457200"/>
            <a:r>
              <a:rPr lang="en-US" sz="1400" dirty="0" smtClean="0"/>
              <a:t>How I have tried to promote higher-order thinking?</a:t>
            </a:r>
          </a:p>
          <a:p>
            <a:pPr marL="457200" indent="-457200"/>
            <a:r>
              <a:rPr lang="en-US" sz="1400" dirty="0" smtClean="0"/>
              <a:t>	I ask students to find relationships and draw conclusions about the necessity of the Civil War.</a:t>
            </a:r>
          </a:p>
          <a:p>
            <a:pPr marL="457200" indent="-457200">
              <a:buFont typeface="+mj-lt"/>
              <a:buAutoNum type="arabicPeriod"/>
            </a:pPr>
            <a:endParaRPr lang="en-US" sz="1400" dirty="0" smtClean="0"/>
          </a:p>
          <a:p>
            <a:pPr marL="457200" indent="-457200">
              <a:buFont typeface="+mj-lt"/>
              <a:buAutoNum type="arabicPeriod"/>
            </a:pPr>
            <a:endParaRPr lang="en-US" sz="1400" dirty="0" smtClean="0"/>
          </a:p>
          <a:p>
            <a:pPr marL="457200" indent="-457200"/>
            <a:r>
              <a:rPr lang="en-US" sz="1400" dirty="0" smtClean="0"/>
              <a:t>How the assessment information helps me and my students plan for upcoming activities in the unit?</a:t>
            </a:r>
          </a:p>
          <a:p>
            <a:pPr marL="457200" indent="-457200"/>
            <a:r>
              <a:rPr lang="en-US" sz="1400" dirty="0" smtClean="0"/>
              <a:t>	If students have misconceptions about how to publish a newspaper, I can provide guidelines and steps.  If  students have different levels of understanding about the importance of gathering information about the Civil War in Virginia, I can provide various resources.  We will revisit the assessment throughout the unit for students to add to their knowledge. </a:t>
            </a:r>
          </a:p>
          <a:p>
            <a:pPr marL="457200" indent="-457200">
              <a:buFont typeface="+mj-lt"/>
              <a:buAutoNum type="arabicPeriod"/>
            </a:pPr>
            <a:endParaRPr lang="en-US" sz="1400" dirty="0" smtClean="0"/>
          </a:p>
          <a:p>
            <a:pPr marL="457200" indent="-457200"/>
            <a:r>
              <a:rPr lang="en-US" sz="1400" dirty="0" smtClean="0"/>
              <a:t>What feedback or additional ideas I’d like?</a:t>
            </a:r>
          </a:p>
          <a:p>
            <a:pPr marL="457200" indent="-457200"/>
            <a:r>
              <a:rPr lang="en-US" sz="1400" dirty="0" smtClean="0"/>
              <a:t>	 I would like help on my assessment.  I think I need to elicit more higher order thinking , but I’m not sure how.</a:t>
            </a:r>
          </a:p>
          <a:p>
            <a:pPr marL="342900" indent="-342900"/>
            <a:endParaRPr lang="en-US" dirty="0"/>
          </a:p>
        </p:txBody>
      </p:sp>
      <p:graphicFrame>
        <p:nvGraphicFramePr>
          <p:cNvPr id="3" name="Object 2"/>
          <p:cNvGraphicFramePr>
            <a:graphicFrameLocks noChangeAspect="1"/>
          </p:cNvGraphicFramePr>
          <p:nvPr/>
        </p:nvGraphicFramePr>
        <p:xfrm>
          <a:off x="7315200" y="990600"/>
          <a:ext cx="914400" cy="792163"/>
        </p:xfrm>
        <a:graphic>
          <a:graphicData uri="http://schemas.openxmlformats.org/presentationml/2006/ole">
            <p:oleObj spid="_x0000_s1026" name="Acrobat Document" showAsIcon="1" r:id="rId3" imgW="914400" imgH="792360" progId="AcroExch.Document.7">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85800"/>
            <a:ext cx="8534400" cy="3170099"/>
          </a:xfrm>
          <a:prstGeom prst="rect">
            <a:avLst/>
          </a:prstGeom>
          <a:noFill/>
        </p:spPr>
        <p:txBody>
          <a:bodyPr wrap="square" rtlCol="0">
            <a:spAutoFit/>
          </a:bodyPr>
          <a:lstStyle/>
          <a:p>
            <a:r>
              <a:rPr lang="en-US" sz="2000" dirty="0" smtClean="0"/>
              <a:t>                                                       My Goals for the Course</a:t>
            </a:r>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endParaRPr lang="en-US" sz="2000" dirty="0" smtClean="0"/>
          </a:p>
          <a:p>
            <a:pPr>
              <a:buFont typeface="Arial" pitchFamily="34" charset="0"/>
              <a:buChar char="•"/>
            </a:pPr>
            <a:r>
              <a:rPr lang="en-US" sz="2000" dirty="0" smtClean="0"/>
              <a:t>Find ways to get my students more interested in learning about the role of Virginia in the Civil War</a:t>
            </a:r>
          </a:p>
          <a:p>
            <a:pPr>
              <a:buFont typeface="Arial" pitchFamily="34" charset="0"/>
              <a:buChar char="•"/>
            </a:pPr>
            <a:endParaRPr lang="en-US" sz="2000" dirty="0" smtClean="0"/>
          </a:p>
          <a:p>
            <a:pPr>
              <a:buFont typeface="Arial" pitchFamily="34" charset="0"/>
              <a:buChar char="•"/>
            </a:pPr>
            <a:r>
              <a:rPr lang="en-US" sz="2000" dirty="0" smtClean="0"/>
              <a:t>Learn about different kinds of technology my students and I can use</a:t>
            </a:r>
          </a:p>
          <a:p>
            <a:pPr>
              <a:buFont typeface="Arial" pitchFamily="34" charset="0"/>
              <a:buChar char="•"/>
            </a:pPr>
            <a:endParaRPr lang="en-US" sz="2000" dirty="0" smtClean="0"/>
          </a:p>
          <a:p>
            <a:pPr>
              <a:buFont typeface="Arial" pitchFamily="34" charset="0"/>
              <a:buChar char="•"/>
            </a:pPr>
            <a:r>
              <a:rPr lang="en-US" sz="2000" dirty="0" smtClean="0"/>
              <a:t>Share ideas with other teachers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838200"/>
            <a:ext cx="8382000" cy="1538883"/>
          </a:xfrm>
          <a:prstGeom prst="rect">
            <a:avLst/>
          </a:prstGeom>
          <a:noFill/>
        </p:spPr>
        <p:txBody>
          <a:bodyPr wrap="square" rtlCol="0">
            <a:spAutoFit/>
          </a:bodyPr>
          <a:lstStyle/>
          <a:p>
            <a:r>
              <a:rPr lang="en-US" dirty="0" smtClean="0"/>
              <a:t>			</a:t>
            </a:r>
            <a:r>
              <a:rPr lang="en-US" sz="2000" dirty="0" smtClean="0"/>
              <a:t>Goals for My Students</a:t>
            </a:r>
          </a:p>
          <a:p>
            <a:endParaRPr lang="en-US" sz="2000" dirty="0" smtClean="0"/>
          </a:p>
          <a:p>
            <a:pPr>
              <a:buFont typeface="Arial" pitchFamily="34" charset="0"/>
              <a:buChar char="•"/>
            </a:pPr>
            <a:r>
              <a:rPr lang="en-US" dirty="0" smtClean="0"/>
              <a:t>      To learn how historians collect and publish data</a:t>
            </a:r>
          </a:p>
          <a:p>
            <a:pPr>
              <a:buFont typeface="Arial" pitchFamily="34" charset="0"/>
              <a:buChar char="•"/>
            </a:pPr>
            <a:endParaRPr lang="en-US" dirty="0" smtClean="0"/>
          </a:p>
          <a:p>
            <a:pPr>
              <a:buFont typeface="Arial" pitchFamily="34" charset="0"/>
              <a:buChar char="•"/>
            </a:pPr>
            <a:r>
              <a:rPr lang="en-US" dirty="0" smtClean="0"/>
              <a:t>       T o become more independent learners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8600" y="762000"/>
            <a:ext cx="8686800" cy="3323987"/>
          </a:xfrm>
          <a:prstGeom prst="rect">
            <a:avLst/>
          </a:prstGeom>
          <a:noFill/>
        </p:spPr>
        <p:txBody>
          <a:bodyPr wrap="square" rtlCol="0">
            <a:spAutoFit/>
          </a:bodyPr>
          <a:lstStyle/>
          <a:p>
            <a:pPr algn="ctr"/>
            <a:r>
              <a:rPr lang="en-US" sz="2000" dirty="0" smtClean="0"/>
              <a:t>Request for Feedback</a:t>
            </a:r>
          </a:p>
          <a:p>
            <a:pPr algn="ctr"/>
            <a:endParaRPr lang="en-US" sz="2000" dirty="0" smtClean="0"/>
          </a:p>
          <a:p>
            <a:pPr algn="ctr"/>
            <a:endParaRPr lang="en-US" sz="2000" dirty="0" smtClean="0"/>
          </a:p>
          <a:p>
            <a:pPr>
              <a:buFont typeface="Arial" pitchFamily="34" charset="0"/>
              <a:buChar char="•"/>
            </a:pPr>
            <a:r>
              <a:rPr lang="en-US" dirty="0" smtClean="0"/>
              <a:t>    Sources for picture to use</a:t>
            </a:r>
          </a:p>
          <a:p>
            <a:pPr>
              <a:buFont typeface="Arial" pitchFamily="34" charset="0"/>
              <a:buChar char="•"/>
            </a:pPr>
            <a:endParaRPr lang="en-US" dirty="0" smtClean="0"/>
          </a:p>
          <a:p>
            <a:pPr>
              <a:buFont typeface="Arial" pitchFamily="34" charset="0"/>
              <a:buChar char="•"/>
            </a:pPr>
            <a:r>
              <a:rPr lang="en-US" dirty="0" smtClean="0"/>
              <a:t>    Sources for newspaper site</a:t>
            </a:r>
          </a:p>
          <a:p>
            <a:pPr>
              <a:buFont typeface="Arial" pitchFamily="34" charset="0"/>
              <a:buChar char="•"/>
            </a:pPr>
            <a:endParaRPr lang="en-US" dirty="0" smtClean="0"/>
          </a:p>
          <a:p>
            <a:pPr>
              <a:buFont typeface="Arial" pitchFamily="34" charset="0"/>
              <a:buChar char="•"/>
            </a:pPr>
            <a:r>
              <a:rPr lang="en-US" dirty="0" smtClean="0"/>
              <a:t>    Ideas for helping students take more responsibility for their own learning         </a:t>
            </a:r>
          </a:p>
          <a:p>
            <a:pPr algn="ctr"/>
            <a:endParaRPr lang="en-US" sz="2000" dirty="0" smtClean="0"/>
          </a:p>
          <a:p>
            <a:pPr algn="ctr"/>
            <a:endParaRPr lang="en-US" sz="2000" dirty="0" smtClean="0"/>
          </a:p>
          <a:p>
            <a:pPr algn="ctr"/>
            <a:endParaRPr lang="en-US"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890</TotalTime>
  <Words>283</Words>
  <Application>Microsoft Office PowerPoint</Application>
  <PresentationFormat>On-screen Show (4:3)</PresentationFormat>
  <Paragraphs>81</Paragraphs>
  <Slides>8</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1" baseType="lpstr">
      <vt:lpstr>Office Theme</vt:lpstr>
      <vt:lpstr>Adobe Acrobat Document</vt:lpstr>
      <vt:lpstr>Word 2007 Document</vt:lpstr>
      <vt:lpstr>CIVIL WAR /Virginia Divided</vt:lpstr>
      <vt:lpstr>Unit Summary</vt:lpstr>
      <vt:lpstr>Slide 3</vt:lpstr>
      <vt:lpstr>Slide 4</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dc:title>
  <dc:creator>Floy S. Bunning</dc:creator>
  <cp:lastModifiedBy>Floy S. Bunning</cp:lastModifiedBy>
  <cp:revision>78</cp:revision>
  <dcterms:created xsi:type="dcterms:W3CDTF">2009-04-04T16:50:29Z</dcterms:created>
  <dcterms:modified xsi:type="dcterms:W3CDTF">2009-04-17T00:28:36Z</dcterms:modified>
</cp:coreProperties>
</file>